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426" r:id="rId6"/>
    <p:sldId id="425" r:id="rId7"/>
    <p:sldId id="398" r:id="rId8"/>
    <p:sldId id="401" r:id="rId9"/>
    <p:sldId id="406" r:id="rId10"/>
    <p:sldId id="421" r:id="rId11"/>
    <p:sldId id="428" r:id="rId12"/>
    <p:sldId id="424" r:id="rId13"/>
    <p:sldId id="407" r:id="rId14"/>
    <p:sldId id="408" r:id="rId15"/>
    <p:sldId id="409" r:id="rId16"/>
    <p:sldId id="427" r:id="rId17"/>
    <p:sldId id="429" r:id="rId18"/>
    <p:sldId id="403" r:id="rId19"/>
    <p:sldId id="418" r:id="rId20"/>
    <p:sldId id="419" r:id="rId21"/>
  </p:sldIdLst>
  <p:sldSz cx="12188825" cy="6858000"/>
  <p:notesSz cx="6858000" cy="9144000"/>
  <p:defaultTextStyle>
    <a:defPPr>
      <a:defRPr lang="en-US"/>
    </a:defPPr>
    <a:lvl1pPr marL="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6370" autoAdjust="0"/>
  </p:normalViewPr>
  <p:slideViewPr>
    <p:cSldViewPr snapToGrid="0" showGuides="1">
      <p:cViewPr varScale="1">
        <p:scale>
          <a:sx n="58" d="100"/>
          <a:sy n="58" d="100"/>
        </p:scale>
        <p:origin x="96" y="1242"/>
      </p:cViewPr>
      <p:guideLst>
        <p:guide orient="horz" pos="2160"/>
        <p:guide pos="384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IN" smtClean="0"/>
              <a:t>24-09-2019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304722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Line 4"/>
          <p:cNvSpPr>
            <a:spLocks noChangeShapeType="1"/>
          </p:cNvSpPr>
          <p:nvPr userDrawn="1"/>
        </p:nvSpPr>
        <p:spPr bwMode="auto">
          <a:xfrm>
            <a:off x="304725" y="951179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91424" tIns="45712" rIns="91424" bIns="45712"/>
          <a:lstStyle/>
          <a:p>
            <a:pPr>
              <a:defRPr/>
            </a:pPr>
            <a:endParaRPr lang="en-US"/>
          </a:p>
        </p:txBody>
      </p:sp>
      <p:sp>
        <p:nvSpPr>
          <p:cNvPr id="12" name="Oval 11">
            <a:extLst/>
          </p:cNvPr>
          <p:cNvSpPr>
            <a:spLocks noChangeAspect="1"/>
          </p:cNvSpPr>
          <p:nvPr userDrawn="1"/>
        </p:nvSpPr>
        <p:spPr>
          <a:xfrm>
            <a:off x="11512935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IN" dirty="0"/>
          </a:p>
        </p:txBody>
      </p:sp>
      <p:sp>
        <p:nvSpPr>
          <p:cNvPr id="13" name="Slide Number Placeholder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6088" y="6487511"/>
            <a:ext cx="294383" cy="187367"/>
          </a:xfrm>
        </p:spPr>
        <p:txBody>
          <a:bodyPr lIns="0" tIns="0" rIns="0" bIns="0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Line 4"/>
          <p:cNvSpPr>
            <a:spLocks noChangeShapeType="1"/>
          </p:cNvSpPr>
          <p:nvPr userDrawn="1"/>
        </p:nvSpPr>
        <p:spPr bwMode="auto">
          <a:xfrm>
            <a:off x="304721" y="6332754"/>
            <a:ext cx="1158890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lIns="91424" tIns="45712" rIns="91424" bIns="45712"/>
          <a:lstStyle/>
          <a:p>
            <a:pPr>
              <a:defRPr/>
            </a:pP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1" y="6390800"/>
            <a:ext cx="996049" cy="378247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0528018" y="6410646"/>
            <a:ext cx="1006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rgbClr val="FF0000"/>
                </a:solidFill>
              </a:rPr>
              <a:t>M.E.Yanik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17" name="Picture 2" descr="https://www.utdallas.edu/brand/files/utd_print_orange_ecs_monogram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327721" y="6410646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92890" y="93786"/>
            <a:ext cx="800736" cy="799348"/>
          </a:xfrm>
          <a:prstGeom prst="rect">
            <a:avLst/>
          </a:prstGeom>
        </p:spPr>
      </p:pic>
      <p:pic>
        <p:nvPicPr>
          <p:cNvPr id="20" name="Picture 2" descr="Image result for txace 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1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2" y="304802"/>
            <a:ext cx="11588904" cy="58833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5"/>
            <a:ext cx="10512862" cy="1325563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9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2"/>
            <a:ext cx="2742486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24-09-2019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2"/>
            <a:ext cx="4113728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2"/>
            <a:ext cx="2742486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24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0" indent="-228560" algn="l" defTabSz="91424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8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emf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020.png"/><Relationship Id="rId18" Type="http://schemas.openxmlformats.org/officeDocument/2006/relationships/image" Target="../media/image10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980.png"/><Relationship Id="rId17" Type="http://schemas.openxmlformats.org/officeDocument/2006/relationships/image" Target="../media/image1060.png"/><Relationship Id="rId2" Type="http://schemas.openxmlformats.org/officeDocument/2006/relationships/image" Target="../media/image94.png"/><Relationship Id="rId16" Type="http://schemas.openxmlformats.org/officeDocument/2006/relationships/image" Target="../media/image106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5" Type="http://schemas.openxmlformats.org/officeDocument/2006/relationships/image" Target="../media/image105.png"/><Relationship Id="rId10" Type="http://schemas.openxmlformats.org/officeDocument/2006/relationships/image" Target="../media/image93.png"/><Relationship Id="rId19" Type="http://schemas.openxmlformats.org/officeDocument/2006/relationships/image" Target="../media/image108.png"/><Relationship Id="rId4" Type="http://schemas.openxmlformats.org/officeDocument/2006/relationships/image" Target="../media/image113.png"/><Relationship Id="rId9" Type="http://schemas.openxmlformats.org/officeDocument/2006/relationships/image" Target="../media/image102.png"/><Relationship Id="rId14" Type="http://schemas.openxmlformats.org/officeDocument/2006/relationships/image" Target="../media/image10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18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1.png"/><Relationship Id="rId15" Type="http://schemas.openxmlformats.org/officeDocument/2006/relationships/image" Target="../media/image135.png"/><Relationship Id="rId4" Type="http://schemas.openxmlformats.org/officeDocument/2006/relationships/image" Target="../media/image110.png"/><Relationship Id="rId1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iy_4Lm5oPiAhUCJKwKHaWrBkAQjRx6BAgBEAU&amp;url=https://engineering.usu.edu/students/resources/matlab&amp;psig=AOvVaw0nS6r6jSDm7gdfMBibttTG&amp;ust=155712553235357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67685" y="645064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0" y="1278818"/>
            <a:ext cx="12188825" cy="110797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ctr"/>
            <a:r>
              <a:rPr lang="en-US" sz="6400" b="1" dirty="0">
                <a:solidFill>
                  <a:srgbClr val="FF0000"/>
                </a:solidFill>
                <a:ea typeface="Cambria" panose="02040503050406030204" pitchFamily="18" charset="0"/>
              </a:rPr>
              <a:t>3D MIMO-SAR IMAGING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98282" y="5787330"/>
            <a:ext cx="1337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May, 2019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879136" y="2477844"/>
            <a:ext cx="8430552" cy="1738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rPr>
              <a:t>SYSTEM</a:t>
            </a:r>
            <a:r>
              <a:rPr kumimoji="0" lang="en-US" sz="5400" b="1" i="0" u="none" strike="noStrike" kern="1200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rPr>
              <a:t> OVERVIEW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400" b="1" baseline="0" dirty="0">
                <a:solidFill>
                  <a:srgbClr val="0070C0"/>
                </a:solidFill>
                <a:latin typeface="Calibri" panose="020F0502020204030204"/>
              </a:rPr>
              <a:t>USER</a:t>
            </a:r>
            <a:r>
              <a:rPr lang="en-US" sz="5400" b="1" dirty="0">
                <a:solidFill>
                  <a:srgbClr val="0070C0"/>
                </a:solidFill>
                <a:latin typeface="Calibri" panose="020F0502020204030204"/>
              </a:rPr>
              <a:t> MANUAL</a:t>
            </a:r>
            <a:endParaRPr kumimoji="0" lang="en-US" sz="4800" b="0" i="0" u="none" strike="noStrike" kern="1200" cap="none" spc="0" normalizeH="0" baseline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2412" y="4303479"/>
            <a:ext cx="9144000" cy="187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MUHAMMET EMIN YANIK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r-TR" sz="28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ADVISOR</a:t>
            </a:r>
            <a:r>
              <a:rPr kumimoji="0" lang="en-US" sz="28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tr-TR" sz="28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PROF. MURAT TORLAK</a:t>
            </a:r>
            <a:endParaRPr kumimoji="0" lang="en-US" sz="2800" b="1" i="0" u="none" strike="noStrike" kern="120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spcBef>
                <a:spcPts val="600"/>
              </a:spcBef>
              <a:defRPr/>
            </a:pPr>
            <a:r>
              <a:rPr lang="tr-TR" dirty="0">
                <a:solidFill>
                  <a:sysClr val="windowText" lastClr="000000"/>
                </a:solidFill>
                <a:latin typeface="Calibri" panose="020F0502020204030204"/>
              </a:rPr>
              <a:t>The University of Texas at Dallas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02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05" y="1387974"/>
            <a:ext cx="7204905" cy="4532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CAPTURE GUI – SCANNER CONFIGURATION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100" y="1125248"/>
            <a:ext cx="4089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Scanner Initialization page: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Connect to the scanner, LED is green when connected. Scanner will move to home position automatically.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Disconnect from the scanner, LED is red when disconnected.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Hardware dependent parameters. Has to be compatible with hardware specifications.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Speed configuration:</a:t>
            </a:r>
          </a:p>
          <a:p>
            <a:pPr marL="685800" lvl="1" indent="-230188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SAR Speed: The speed of the scanner when Radar captures data</a:t>
            </a:r>
          </a:p>
          <a:p>
            <a:pPr marL="685800" lvl="1" indent="-230188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Idle Speed: The speed of the scanner when Radar is not working</a:t>
            </a:r>
          </a:p>
          <a:p>
            <a:pPr marL="233363" indent="-233363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Hardware dependent axis limits.</a:t>
            </a:r>
          </a:p>
          <a:p>
            <a:pPr marL="233363" indent="-233363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Manual movement controls.</a:t>
            </a:r>
          </a:p>
          <a:p>
            <a:pPr marL="233363" indent="-233363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Emergency stop of the scanner.</a:t>
            </a:r>
          </a:p>
        </p:txBody>
      </p:sp>
      <p:sp>
        <p:nvSpPr>
          <p:cNvPr id="9" name="Rectangle 8"/>
          <p:cNvSpPr/>
          <p:nvPr/>
        </p:nvSpPr>
        <p:spPr>
          <a:xfrm>
            <a:off x="4580065" y="2247900"/>
            <a:ext cx="1828355" cy="3429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53306" y="2121277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08421" y="2247900"/>
            <a:ext cx="1508760" cy="3429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790422" y="2121276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80065" y="2706100"/>
            <a:ext cx="3337115" cy="47144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460035" y="2633601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86793" y="3345180"/>
            <a:ext cx="3457145" cy="25908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460035" y="3236215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86794" y="3627120"/>
            <a:ext cx="3457145" cy="31242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453305" y="3530085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80063" y="4008120"/>
            <a:ext cx="3457145" cy="71628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60035" y="3904208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964523" y="5387437"/>
            <a:ext cx="2189197" cy="631398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837764" y="5260814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25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2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21" y="1375292"/>
            <a:ext cx="7218335" cy="4540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CAPTURE GUI – RADAR CONFIGURATION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100" y="1125248"/>
            <a:ext cx="4089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Radar Initialization page: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Connect to the Radar studio and HSDC Pro. LED is green when connected.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Select the radar type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 (TBD)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Configure the chirp parameters.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Define the data folder for the captured data.</a:t>
            </a:r>
          </a:p>
          <a:p>
            <a:pPr marL="233363" indent="-233363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Manual data capture screen.</a:t>
            </a:r>
          </a:p>
        </p:txBody>
      </p:sp>
      <p:sp>
        <p:nvSpPr>
          <p:cNvPr id="9" name="Rectangle 8"/>
          <p:cNvSpPr/>
          <p:nvPr/>
        </p:nvSpPr>
        <p:spPr>
          <a:xfrm>
            <a:off x="8108125" y="2290701"/>
            <a:ext cx="2483675" cy="3429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917180" y="2208906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8124" y="2633601"/>
            <a:ext cx="2483675" cy="253245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936053" y="2579477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08124" y="3236215"/>
            <a:ext cx="3710495" cy="47144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948955" y="2842125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7948955" y="3167651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7977097" y="3683902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08125" y="3717518"/>
            <a:ext cx="3710494" cy="1090702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08124" y="2914406"/>
            <a:ext cx="3710496" cy="253245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32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58" y="1348874"/>
            <a:ext cx="7282368" cy="458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CAPTURE GUI – SAR SCENARIO GENERATION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100" y="1125248"/>
            <a:ext cx="4089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Radar Initialization page: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Define horizontal scan size.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Define the number of vertical scans and vertical step size.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Define the time offset for data capturing. (-) value means trigger starts first, and after the time offset the scanner starts moving. The data during the idle time will be cropped in data processing step.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Define frame periodicity and recommend the number of frames.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Confirm the SAR parameters.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Define the scan mode: Raster or rectangular.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Reconfigure Radar Studio and HSDC Pro. Start data capturing process.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Emergency stop button.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16285" y="3286772"/>
            <a:ext cx="2956115" cy="279388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585617" y="3267720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16285" y="3589038"/>
            <a:ext cx="2956115" cy="449562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4585617" y="3520965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16284" y="3146314"/>
            <a:ext cx="2956115" cy="139694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585617" y="3014475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16283" y="2804938"/>
            <a:ext cx="2956115" cy="341376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611258" y="2722381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38017" y="2189242"/>
            <a:ext cx="2510128" cy="615696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585617" y="2124973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48145" y="2314727"/>
            <a:ext cx="883920" cy="615696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945267" y="2788821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16282" y="4125486"/>
            <a:ext cx="3255743" cy="449562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689523" y="4097022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127" y="5477000"/>
            <a:ext cx="2023873" cy="449562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993368" y="5413515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16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</a:t>
            </a:r>
            <a:r>
              <a:rPr lang="tr-TR" dirty="0"/>
              <a:t>MIMO-SAR</a:t>
            </a:r>
            <a:r>
              <a:rPr lang="en-US" dirty="0"/>
              <a:t> SYSTEM CONFIGURATION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13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6253" y="983050"/>
                <a:ext cx="11587851" cy="451405"/>
              </a:xfrm>
              <a:prstGeom prst="rect">
                <a:avLst/>
              </a:prstGeom>
            </p:spPr>
            <p:txBody>
              <a:bodyPr wrap="square" lIns="121899" tIns="60949" rIns="121899" bIns="60949">
                <a:spAutoFit/>
              </a:bodyPr>
              <a:lstStyle/>
              <a:p>
                <a:pPr marL="304747" indent="-304747">
                  <a:buFont typeface="Wingdings" panose="05000000000000000000" pitchFamily="2" charset="2"/>
                  <a:buChar char="§"/>
                </a:pPr>
                <a:r>
                  <a:rPr lang="en-US" sz="2100" dirty="0"/>
                  <a:t>Data collection is performed by moving </a:t>
                </a:r>
                <a:r>
                  <a:rPr lang="tr-TR" sz="2100" dirty="0"/>
                  <a:t>a </a:t>
                </a:r>
                <a:r>
                  <a:rPr lang="tr-TR" sz="2100" b="1" dirty="0"/>
                  <a:t>single</a:t>
                </a:r>
                <a:r>
                  <a:rPr lang="en-US" sz="2100" b="1" dirty="0"/>
                  <a:t>-chip MIMO radar </a:t>
                </a:r>
                <a:r>
                  <a:rPr lang="en-US" sz="2100" dirty="0"/>
                  <a:t>along a trajectory in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100" dirty="0"/>
                  <a:t> plane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53" y="983050"/>
                <a:ext cx="11587851" cy="451405"/>
              </a:xfrm>
              <a:prstGeom prst="rect">
                <a:avLst/>
              </a:prstGeom>
              <a:blipFill rotWithShape="1">
                <a:blip r:embed="rId2"/>
                <a:stretch>
                  <a:fillRect l="-263" t="-4054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795906" y="1519146"/>
            <a:ext cx="5669953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dirty="0"/>
              <a:t>MIMO array topology of IWR1443-Boost</a:t>
            </a:r>
            <a:r>
              <a:rPr lang="tr-TR" dirty="0"/>
              <a:t> (</a:t>
            </a:r>
            <a:r>
              <a:rPr lang="en-US" dirty="0"/>
              <a:t>2 TX</a:t>
            </a:r>
            <a:r>
              <a:rPr lang="tr-TR" dirty="0"/>
              <a:t>,</a:t>
            </a:r>
            <a:r>
              <a:rPr lang="en-US" dirty="0"/>
              <a:t> 4 RX 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1" y="1519146"/>
            <a:ext cx="480695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752379" y="2373279"/>
                <a:ext cx="2319609" cy="415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tr-T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tr-T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=400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379" y="2373279"/>
                <a:ext cx="2319609" cy="415627"/>
              </a:xfrm>
              <a:prstGeom prst="rect">
                <a:avLst/>
              </a:prstGeom>
              <a:blipFill>
                <a:blip r:embed="rId4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752379" y="2808109"/>
                <a:ext cx="2099613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tr-T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379" y="2808109"/>
                <a:ext cx="2099613" cy="384721"/>
              </a:xfrm>
              <a:prstGeom prst="rect">
                <a:avLst/>
              </a:prstGeom>
              <a:blipFill>
                <a:blip r:embed="rId5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758373" y="3212033"/>
                <a:ext cx="2307619" cy="407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7.59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373" y="3212033"/>
                <a:ext cx="2307619" cy="407869"/>
              </a:xfrm>
              <a:prstGeom prst="rect">
                <a:avLst/>
              </a:prstGeom>
              <a:blipFill>
                <a:blip r:embed="rId6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822" y="1988558"/>
            <a:ext cx="2497562" cy="32740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505384" y="1988558"/>
            <a:ext cx="234660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tr-TR" dirty="0"/>
              <a:t>SAR parameters: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505384" y="3704242"/>
            <a:ext cx="2672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tr-TR" sz="1800" dirty="0"/>
              <a:t>Same chirp parameters: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826265" y="4043029"/>
                <a:ext cx="2323376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77 GHz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70.295</a:t>
                </a:r>
                <a:r>
                  <a:rPr lang="tr-TR" dirty="0"/>
                  <a:t> MHz/µs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ADC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4.6</a:t>
                </a:r>
                <a:r>
                  <a:rPr lang="tr-TR" dirty="0"/>
                  <a:t>6 µs</a:t>
                </a:r>
              </a:p>
              <a:p>
                <a:r>
                  <a:rPr lang="tr-T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256</a:t>
                </a:r>
                <a:r>
                  <a:rPr lang="tr-TR" dirty="0"/>
                  <a:t> samples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5000</a:t>
                </a:r>
                <a:r>
                  <a:rPr lang="tr-TR" dirty="0"/>
                  <a:t> ksps</a:t>
                </a:r>
              </a:p>
              <a:p>
                <a:r>
                  <a:rPr lang="tr-T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3</a:t>
                </a:r>
                <a:r>
                  <a:rPr lang="en-US" dirty="0"/>
                  <a:t>999.79</a:t>
                </a:r>
                <a:r>
                  <a:rPr lang="tr-TR" dirty="0"/>
                  <a:t> </a:t>
                </a:r>
                <a:r>
                  <a:rPr lang="en-US" dirty="0"/>
                  <a:t>M</a:t>
                </a:r>
                <a:r>
                  <a:rPr lang="tr-TR" dirty="0"/>
                  <a:t>Hz 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265" y="4043029"/>
                <a:ext cx="2323376" cy="1846659"/>
              </a:xfrm>
              <a:prstGeom prst="rect">
                <a:avLst/>
              </a:prstGeom>
              <a:blipFill>
                <a:blip r:embed="rId8"/>
                <a:stretch>
                  <a:fillRect l="-2625" t="-1650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73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1256"/>
          <a:stretch/>
        </p:blipFill>
        <p:spPr>
          <a:xfrm>
            <a:off x="4427426" y="1163687"/>
            <a:ext cx="7204905" cy="2209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AN EXAMPLE DATA CAPTURE SCENARIO</a:t>
            </a:r>
          </a:p>
        </p:txBody>
      </p:sp>
      <p:sp>
        <p:nvSpPr>
          <p:cNvPr id="8" name="Rectangle 7"/>
          <p:cNvSpPr/>
          <p:nvPr/>
        </p:nvSpPr>
        <p:spPr>
          <a:xfrm>
            <a:off x="253045" y="1163687"/>
            <a:ext cx="4089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Data capture process: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Connect to the scanner.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Connect to the Radar studio and HSDC Pro.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Configure the chirp parameters.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Define the data folder for the captured data.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Configure the SAR parameters and click on Recommend button for number of frames and Update Params.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Reconfigure Radar Studio and HSDC Pro.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Start the data capturing process.</a:t>
            </a:r>
          </a:p>
        </p:txBody>
      </p:sp>
      <p:sp>
        <p:nvSpPr>
          <p:cNvPr id="9" name="Rectangle 8"/>
          <p:cNvSpPr/>
          <p:nvPr/>
        </p:nvSpPr>
        <p:spPr>
          <a:xfrm>
            <a:off x="4554186" y="2023613"/>
            <a:ext cx="1828355" cy="3429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27427" y="1896990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34506" y="2047364"/>
            <a:ext cx="2330927" cy="3429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764543" y="1896989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34505" y="2662558"/>
            <a:ext cx="3595703" cy="279265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832382" y="2552262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59140" y="3009010"/>
            <a:ext cx="3673191" cy="363918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7885380" y="2915803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25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87" y="3499551"/>
            <a:ext cx="3331195" cy="256203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54186" y="3812824"/>
            <a:ext cx="3380319" cy="1846104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80945" y="5688805"/>
            <a:ext cx="1046996" cy="3429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733165" y="5688805"/>
            <a:ext cx="1046996" cy="342900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427426" y="3742312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673918" y="5931415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5727941" y="5905082"/>
            <a:ext cx="253517" cy="25324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711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</a:t>
            </a:r>
            <a:r>
              <a:rPr lang="tr-TR" dirty="0"/>
              <a:t>SCANNER</a:t>
            </a:r>
            <a:r>
              <a:rPr lang="en-US" dirty="0"/>
              <a:t> – RADAR synchronization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04722" y="1027987"/>
            <a:ext cx="11545749" cy="707886"/>
          </a:xfrm>
          <a:prstGeom prst="roundRect">
            <a:avLst>
              <a:gd name="adj" fmla="val 0"/>
            </a:avLst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In this system, motion start and radar trigger commands are sent separately by MATLAB GUI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Constant speed is assumed </a:t>
            </a:r>
            <a:r>
              <a:rPr lang="tr-TR" sz="2000" dirty="0"/>
              <a:t>along horizontal rail </a:t>
            </a:r>
            <a:r>
              <a:rPr lang="en-US" sz="2000" dirty="0"/>
              <a:t>for the entire </a:t>
            </a:r>
            <a:r>
              <a:rPr lang="tr-TR" sz="2000" dirty="0"/>
              <a:t>scan</a:t>
            </a:r>
            <a:r>
              <a:rPr lang="en-US" sz="2000" dirty="0"/>
              <a:t> 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56088" y="6487511"/>
            <a:ext cx="294383" cy="187367"/>
          </a:xfrm>
        </p:spPr>
        <p:txBody>
          <a:bodyPr/>
          <a:lstStyle/>
          <a:p>
            <a:fld id="{9EC71654-96A5-4280-94F3-931C61A9F92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4" y="1650517"/>
            <a:ext cx="4798875" cy="22933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87524" y="1736439"/>
            <a:ext cx="4735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Typical motion scenario (single channel)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67" y="2086017"/>
            <a:ext cx="4271014" cy="24495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891" y="4671581"/>
            <a:ext cx="4003580" cy="1556882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5" r="50000" b="64454"/>
          <a:stretch/>
        </p:blipFill>
        <p:spPr bwMode="auto">
          <a:xfrm>
            <a:off x="304721" y="4671581"/>
            <a:ext cx="3613167" cy="95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157596" y="4829175"/>
            <a:ext cx="1760292" cy="321036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721" y="3968690"/>
            <a:ext cx="52894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Horizontal step size is calculated based on this architecture (dx = Frame Period x Speed).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" t="34065" r="51451" b="51584"/>
          <a:stretch/>
        </p:blipFill>
        <p:spPr bwMode="auto">
          <a:xfrm>
            <a:off x="4000499" y="5450022"/>
            <a:ext cx="3378995" cy="65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000499" y="4742136"/>
            <a:ext cx="36290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Time offset between trigger instant and motion start.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70288" y="5628842"/>
            <a:ext cx="3187762" cy="271896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3-d MONOSTATIC Image reconstruction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5430" y="2606244"/>
            <a:ext cx="11588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The received monostatic backscattered data from a 3-D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818522" y="3191127"/>
                <a:ext cx="21510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522" y="3191127"/>
                <a:ext cx="2151060" cy="400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965298" y="2034357"/>
                <a:ext cx="3609899" cy="465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98" y="2034357"/>
                <a:ext cx="3609899" cy="465064"/>
              </a:xfrm>
              <a:prstGeom prst="rect">
                <a:avLst/>
              </a:prstGeom>
              <a:blipFill rotWithShape="1"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335430" y="3736819"/>
            <a:ext cx="7569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Representation of a spherical wave as a superposition of plane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7685" y="4147376"/>
                <a:ext cx="5348708" cy="856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5" y="4147376"/>
                <a:ext cx="5348708" cy="85677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093558" y="4136929"/>
                <a:ext cx="2601610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558" y="4136929"/>
                <a:ext cx="2601610" cy="7186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4722" y="1064361"/>
                <a:ext cx="716479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7013" indent="-227013"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Recall the beat signal: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2" y="1064361"/>
                <a:ext cx="7164797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766" t="-127692" r="-5532" b="-19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304722" y="1546098"/>
            <a:ext cx="4605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Rewrite in the wavenumber domain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203271" y="1928623"/>
                <a:ext cx="2417841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271" y="1928623"/>
                <a:ext cx="2417841" cy="6765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7291936" y="1071403"/>
            <a:ext cx="45309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2000" dirty="0"/>
              <a:t>Residual video phase (RVP) is negligible</a:t>
            </a:r>
            <a:endParaRPr lang="en-US" sz="20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6955431" y="1218484"/>
            <a:ext cx="381155" cy="52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093558" y="996818"/>
            <a:ext cx="861873" cy="549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77817" y="2938622"/>
                <a:ext cx="4855448" cy="905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rgbClr val="00206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17" y="2938622"/>
                <a:ext cx="4855448" cy="9051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775506" y="5143266"/>
                <a:ext cx="4252748" cy="446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506" y="5143266"/>
                <a:ext cx="4252748" cy="446404"/>
              </a:xfrm>
              <a:prstGeom prst="rect">
                <a:avLst/>
              </a:prstGeom>
              <a:blipFill rotWithShape="1">
                <a:blip r:embed="rId9"/>
                <a:stretch>
                  <a:fillRect t="-137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304722" y="5166413"/>
            <a:ext cx="4711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The final 3-D image in spectral domain: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621112" y="5743142"/>
                <a:ext cx="3450240" cy="446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acc>
                        <m:accPr>
                          <m:chr m:val="̂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112" y="5743142"/>
                <a:ext cx="3450240" cy="446404"/>
              </a:xfrm>
              <a:prstGeom prst="rect">
                <a:avLst/>
              </a:prstGeom>
              <a:blipFill rotWithShape="1">
                <a:blip r:embed="rId10"/>
                <a:stretch>
                  <a:fillRect t="-137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04721" y="5766289"/>
                <a:ext cx="331639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6538" indent="-236538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1"/>
                    </a:solidFill>
                  </a:rPr>
                  <a:t>Interpolation step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1" y="5766289"/>
                <a:ext cx="3316391" cy="400110"/>
              </a:xfrm>
              <a:prstGeom prst="rect">
                <a:avLst/>
              </a:prstGeom>
              <a:blipFill rotWithShape="1">
                <a:blip r:embed="rId11"/>
                <a:stretch>
                  <a:fillRect l="-165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9534676" y="2246099"/>
            <a:ext cx="752293" cy="515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FFT2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353609" y="3024882"/>
            <a:ext cx="1114425" cy="5153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Interpolate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532444" y="3781183"/>
            <a:ext cx="752293" cy="515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FFT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534676" y="4644154"/>
            <a:ext cx="752293" cy="515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IFFT2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355998" y="1616150"/>
                <a:ext cx="12116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98" y="1616150"/>
                <a:ext cx="1211678" cy="400110"/>
              </a:xfrm>
              <a:prstGeom prst="rect">
                <a:avLst/>
              </a:prstGeom>
              <a:blipFill rotWithShape="1"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9908590" y="1990866"/>
            <a:ext cx="2233" cy="2552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40" idx="2"/>
            <a:endCxn id="41" idx="0"/>
          </p:cNvCxnSpPr>
          <p:nvPr/>
        </p:nvCxnSpPr>
        <p:spPr>
          <a:xfrm flipH="1">
            <a:off x="9910822" y="2761439"/>
            <a:ext cx="1" cy="263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41" idx="2"/>
            <a:endCxn id="42" idx="0"/>
          </p:cNvCxnSpPr>
          <p:nvPr/>
        </p:nvCxnSpPr>
        <p:spPr>
          <a:xfrm flipH="1">
            <a:off x="9908591" y="3540223"/>
            <a:ext cx="2231" cy="240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42" idx="2"/>
            <a:endCxn id="43" idx="0"/>
          </p:cNvCxnSpPr>
          <p:nvPr/>
        </p:nvCxnSpPr>
        <p:spPr>
          <a:xfrm>
            <a:off x="9908591" y="4296523"/>
            <a:ext cx="2232" cy="3476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43" idx="2"/>
          </p:cNvCxnSpPr>
          <p:nvPr/>
        </p:nvCxnSpPr>
        <p:spPr>
          <a:xfrm flipH="1">
            <a:off x="9910821" y="5159494"/>
            <a:ext cx="2" cy="275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9294646" y="5410709"/>
                <a:ext cx="12128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646" y="5410709"/>
                <a:ext cx="1212833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361680" y="3085139"/>
                <a:ext cx="9943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680" y="3085139"/>
                <a:ext cx="994318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028254" y="3845968"/>
                <a:ext cx="4975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54" y="3845968"/>
                <a:ext cx="497572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688328" y="4689682"/>
                <a:ext cx="848694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328" y="4689682"/>
                <a:ext cx="848694" cy="424283"/>
              </a:xfrm>
              <a:prstGeom prst="rect">
                <a:avLst/>
              </a:prstGeom>
              <a:blipFill rotWithShape="1">
                <a:blip r:embed="rId16"/>
                <a:stretch>
                  <a:fillRect t="-571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9112675" y="5846984"/>
            <a:ext cx="2650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3-D image 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286969" y="2308138"/>
                <a:ext cx="135049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69" y="2308138"/>
                <a:ext cx="1350498" cy="391261"/>
              </a:xfrm>
              <a:prstGeom prst="rect">
                <a:avLst/>
              </a:prstGeom>
              <a:blipFill rotWithShape="1">
                <a:blip r:embed="rId1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468034" y="3074239"/>
                <a:ext cx="1461810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034" y="3074239"/>
                <a:ext cx="1461810" cy="411010"/>
              </a:xfrm>
              <a:prstGeom prst="rect">
                <a:avLst/>
              </a:prstGeom>
              <a:blipFill rotWithShape="1">
                <a:blip r:embed="rId18"/>
                <a:stretch>
                  <a:fillRect t="-4412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0284737" y="3840518"/>
                <a:ext cx="1399614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sz="180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737" y="3840518"/>
                <a:ext cx="1399614" cy="411010"/>
              </a:xfrm>
              <a:prstGeom prst="rect">
                <a:avLst/>
              </a:prstGeom>
              <a:blipFill rotWithShape="1">
                <a:blip r:embed="rId19"/>
                <a:stretch>
                  <a:fillRect t="-4478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8906337" y="2303713"/>
                <a:ext cx="630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337" y="2303713"/>
                <a:ext cx="630685" cy="400110"/>
              </a:xfrm>
              <a:prstGeom prst="rect">
                <a:avLst/>
              </a:prstGeom>
              <a:blipFill rotWithShape="1">
                <a:blip r:embed="rId2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3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MULTISTATIC EFFECT IN NEAR-FIELD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22" y="1851699"/>
            <a:ext cx="3266747" cy="4026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4722" y="953184"/>
                <a:ext cx="11588904" cy="432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§"/>
                </a:pPr>
                <a:r>
                  <a:rPr lang="tr-TR" sz="2000" dirty="0">
                    <a:solidFill>
                      <a:schemeClr val="tx1"/>
                    </a:solidFill>
                  </a:rPr>
                  <a:t>Midpoint approximation: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tr-T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tr-T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tr-T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tr-T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tr-T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tr-T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𝛼𝜆</m:t>
                        </m:r>
                        <m:r>
                          <a:rPr lang="tr-T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rad>
                  </m:oMath>
                </a14:m>
                <a:r>
                  <a:rPr lang="tr-TR" sz="2000" dirty="0">
                    <a:solidFill>
                      <a:schemeClr val="tx1"/>
                    </a:solidFill>
                  </a:rPr>
                  <a:t> for a small </a:t>
                </a:r>
                <a14:m>
                  <m:oMath xmlns:m="http://schemas.openxmlformats.org/officeDocument/2006/math">
                    <m:r>
                      <a:rPr lang="tr-T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doesn</a:t>
                </a:r>
                <a:r>
                  <a:rPr lang="tr-TR" sz="2000" dirty="0">
                    <a:solidFill>
                      <a:schemeClr val="tx1"/>
                    </a:solidFill>
                  </a:rPr>
                  <a:t>’</a:t>
                </a:r>
                <a:r>
                  <a:rPr lang="en-US" sz="2000" dirty="0">
                    <a:solidFill>
                      <a:schemeClr val="tx1"/>
                    </a:solidFill>
                  </a:rPr>
                  <a:t>t hold in near field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2" y="953184"/>
                <a:ext cx="11588904" cy="432234"/>
              </a:xfrm>
              <a:prstGeom prst="rect">
                <a:avLst/>
              </a:prstGeom>
              <a:blipFill rotWithShape="1">
                <a:blip r:embed="rId3"/>
                <a:stretch>
                  <a:fillRect l="-473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4722" y="1385418"/>
                <a:ext cx="630659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§"/>
                </a:pPr>
                <a:r>
                  <a:rPr lang="tr-TR" sz="2000" dirty="0"/>
                  <a:t>The total round-trip distance for the </a:t>
                </a:r>
                <a14:m>
                  <m:oMath xmlns:m="http://schemas.openxmlformats.org/officeDocument/2006/math">
                    <m:r>
                      <a:rPr lang="tr-T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tr-T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tr-TR" sz="2000" dirty="0"/>
                  <a:t>th virtual channel</a:t>
                </a:r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2" y="1385418"/>
                <a:ext cx="6306594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870" t="-1060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202284" y="1766894"/>
                <a:ext cx="8254824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tr-T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tr-T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tr-T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tr-T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284" y="1766894"/>
                <a:ext cx="8254824" cy="7186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086412" y="3553287"/>
                <a:ext cx="5990038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tr-T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tr-T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tr-T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tr-TR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tr-TR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tr-TR" sz="18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tr-TR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tr-TR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tr-TR" sz="18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412" y="3553287"/>
                <a:ext cx="5990038" cy="8768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88064" y="5036691"/>
                <a:ext cx="11747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tr-TR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064" y="5036691"/>
                <a:ext cx="1174744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4762808" y="3353232"/>
            <a:ext cx="31146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tr-TR" sz="2000" dirty="0"/>
              <a:t>Taylor expansion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4846072" y="4548787"/>
            <a:ext cx="66974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Multistatic to monostatic phase correction is proposed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74935" y="2745834"/>
            <a:ext cx="2536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r">
              <a:buFont typeface="Wingdings" panose="05000000000000000000" pitchFamily="2" charset="2"/>
              <a:buChar char="§"/>
            </a:pPr>
            <a:r>
              <a:rPr lang="tr-TR" sz="2000" dirty="0"/>
              <a:t>Complex solution</a:t>
            </a:r>
            <a:r>
              <a:rPr lang="en-US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452912" y="2491919"/>
                <a:ext cx="5440714" cy="90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rgbClr val="00206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tr-T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tr-T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tr-T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tr-T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912" y="2491919"/>
                <a:ext cx="5440714" cy="90794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846072" y="4948897"/>
                <a:ext cx="705147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The received signal by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m:rPr>
                        <m:sty m:val="p"/>
                      </m:rPr>
                      <a:rPr lang="tr-T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</m:t>
                    </m:r>
                  </m:oMath>
                </a14:m>
                <a:r>
                  <a:rPr lang="en-US" sz="2000" dirty="0"/>
                  <a:t> hypothetical monostatic element: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072" y="4948897"/>
                <a:ext cx="7051474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778" t="-7692" r="-86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9051309" y="5349007"/>
                <a:ext cx="2842317" cy="803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309" y="5349007"/>
                <a:ext cx="2842317" cy="80387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074020" y="5407132"/>
                <a:ext cx="4019562" cy="687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020" y="5407132"/>
                <a:ext cx="4019562" cy="68762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4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New mmwave</a:t>
            </a:r>
            <a:r>
              <a:rPr lang="en-US" dirty="0"/>
              <a:t> imager TESTBED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2</a:t>
            </a:fld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05" y="1493759"/>
            <a:ext cx="3494400" cy="4656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288925" y="1032094"/>
            <a:ext cx="116109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tr-TR" sz="2200" dirty="0">
                <a:latin typeface="Calibri" panose="020F0502020204030204" pitchFamily="34" charset="0"/>
                <a:cs typeface="Calibri" panose="020F0502020204030204" pitchFamily="34" charset="0"/>
              </a:rPr>
              <a:t> new version of the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2-</a:t>
            </a:r>
            <a:r>
              <a:rPr lang="tr-TR" sz="2200" dirty="0">
                <a:latin typeface="Calibri" panose="020F0502020204030204" pitchFamily="34" charset="0"/>
                <a:cs typeface="Calibri" panose="020F0502020204030204" pitchFamily="34" charset="0"/>
              </a:rPr>
              <a:t>axis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mechanical scanner </a:t>
            </a:r>
            <a:r>
              <a:rPr lang="tr-TR" sz="2200" dirty="0">
                <a:latin typeface="Calibri" panose="020F0502020204030204" pitchFamily="34" charset="0"/>
                <a:cs typeface="Calibri" panose="020F0502020204030204" pitchFamily="34" charset="0"/>
              </a:rPr>
              <a:t>is built using metal parts and stand.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89446" y="1493759"/>
            <a:ext cx="70258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maximum scanning range is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400 mm </a:t>
            </a:r>
            <a:r>
              <a:rPr lang="tr-TR" sz="2200" b="1" dirty="0">
                <a:latin typeface="Calibri" panose="020F0502020204030204" pitchFamily="34" charset="0"/>
                <a:cs typeface="Calibri" panose="020F0502020204030204" pitchFamily="34" charset="0"/>
              </a:rPr>
              <a:t>by 400 mm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Maximum speed is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20 mm/s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453" y="2324756"/>
            <a:ext cx="2869228" cy="382563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9139494" y="4237350"/>
            <a:ext cx="310194" cy="3140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17373" b="27004"/>
          <a:stretch/>
        </p:blipFill>
        <p:spPr>
          <a:xfrm>
            <a:off x="7841411" y="3286281"/>
            <a:ext cx="3861868" cy="286411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89780" y="2178285"/>
            <a:ext cx="43663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200" dirty="0"/>
              <a:t>The mmWave sensor</a:t>
            </a:r>
            <a:r>
              <a:rPr lang="tr-TR" sz="2200" dirty="0"/>
              <a:t> hardware:</a:t>
            </a:r>
          </a:p>
          <a:p>
            <a:pPr marL="685800" indent="-342900">
              <a:buFont typeface="+mj-lt"/>
              <a:buAutoNum type="arabicParenR"/>
            </a:pPr>
            <a:r>
              <a:rPr lang="tr-TR" sz="2200" dirty="0"/>
              <a:t>77 GHz IWR1443-Boost</a:t>
            </a:r>
          </a:p>
          <a:p>
            <a:pPr marL="685800" indent="-342900">
              <a:buFont typeface="+mj-lt"/>
              <a:buAutoNum type="arabicParenR"/>
            </a:pPr>
            <a:r>
              <a:rPr lang="tr-TR" sz="2200" dirty="0"/>
              <a:t>mmWave-Devpack+TSW1400</a:t>
            </a:r>
          </a:p>
        </p:txBody>
      </p:sp>
    </p:spTree>
    <p:extLst>
      <p:ext uri="{BB962C8B-B14F-4D97-AF65-F5344CB8AC3E}">
        <p14:creationId xmlns:p14="http://schemas.microsoft.com/office/powerpoint/2010/main" val="4217875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SYSTEM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304564" y="5867678"/>
            <a:ext cx="586763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dirty="0"/>
              <a:t>Radar hardware is integrated into MATLAB GUI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18626" y="946299"/>
            <a:ext cx="6917279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dirty="0"/>
              <a:t>MATLAB GUI is developed to control the platform and </a:t>
            </a:r>
            <a:r>
              <a:rPr lang="en-US" dirty="0"/>
              <a:t>the </a:t>
            </a:r>
            <a:r>
              <a:rPr lang="tr-TR" dirty="0"/>
              <a:t>radar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75241" y="5867678"/>
            <a:ext cx="624857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dirty="0"/>
              <a:t>Two-axis rail system is integrated into MATLAB GUI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57" y="1129920"/>
            <a:ext cx="9867367" cy="488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4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SOFTWARE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67685" y="645064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12965" y="1157261"/>
            <a:ext cx="55409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 level flow diagram of the entire MIMO-SAR image reconstruction process:</a:t>
            </a:r>
          </a:p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sensor configuration (chirp profile, number of antennas, etc.)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SAR configuration (number of scans, scan size, sampling, etc.)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Run SAR scenario and capture data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Store ADC data, sensor and SAR parameters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Implement one-time calibration and store the calibration data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Import ADC data to MATLAB and reshape (based on the configuration data)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Perform preprocessing (calibration, compensate near-field effects, etc.)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Reconstruct the 3-D image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53" y="1101057"/>
            <a:ext cx="5864319" cy="50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7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INSTALLATION – MATLAB AND RADAR TOOLSET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67685" y="645064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292099" y="1000911"/>
            <a:ext cx="63924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MATLAB Installation: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 64-bit MATLAB or MATLAB runtime has to be installed.</a:t>
            </a:r>
          </a:p>
        </p:txBody>
      </p:sp>
      <p:sp>
        <p:nvSpPr>
          <p:cNvPr id="15" name="Oval 14"/>
          <p:cNvSpPr/>
          <p:nvPr/>
        </p:nvSpPr>
        <p:spPr>
          <a:xfrm>
            <a:off x="7112620" y="1167839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2099" y="2632729"/>
            <a:ext cx="65448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Radar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Studio Installation: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Radar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Studio software has to be installed based on the “</a:t>
            </a:r>
            <a:r>
              <a:rPr lang="tr-TR" sz="2000" dirty="0"/>
              <a:t>TI documentation</a:t>
            </a:r>
            <a:r>
              <a:rPr lang="en-US" sz="2000" dirty="0"/>
              <a:t>”.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2099" y="4572325"/>
            <a:ext cx="65448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HSDC PRO Installation: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HSDC Pro software has to be installed based on the “</a:t>
            </a:r>
            <a:r>
              <a:rPr lang="tr-TR" sz="2000" dirty="0"/>
              <a:t>TI documentation</a:t>
            </a:r>
            <a:r>
              <a:rPr lang="en-US" sz="2000" dirty="0"/>
              <a:t>”.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112620" y="2953545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7112620" y="4893141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032" y="4893141"/>
            <a:ext cx="1725536" cy="100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Image result for matlab logo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032" y="1167839"/>
            <a:ext cx="2280709" cy="8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032" y="2953545"/>
            <a:ext cx="1678991" cy="11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INSTALLATION – AMC4030 DRIVERS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67685" y="645064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12965" y="1236130"/>
            <a:ext cx="55409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AMC4030-MotorController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CH340 Driver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Run Setup.exe to install drivers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details, please refer to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AMC4030 User Manual</a:t>
            </a:r>
          </a:p>
        </p:txBody>
      </p:sp>
      <p:sp>
        <p:nvSpPr>
          <p:cNvPr id="9" name="Oval 8"/>
          <p:cNvSpPr/>
          <p:nvPr/>
        </p:nvSpPr>
        <p:spPr>
          <a:xfrm>
            <a:off x="5632134" y="1287130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5632134" y="2746203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638008" y="4014160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8463918" y="4005263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40" y="1319056"/>
            <a:ext cx="28194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144723" y="1525000"/>
            <a:ext cx="1716758" cy="20955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587" y="2409343"/>
            <a:ext cx="26670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164740" y="2619893"/>
            <a:ext cx="2124779" cy="20955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987" y="4005263"/>
            <a:ext cx="26670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984139" y="4820446"/>
            <a:ext cx="2124779" cy="20955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01" y="3946635"/>
            <a:ext cx="11049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164740" y="5729904"/>
            <a:ext cx="1181061" cy="264606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4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762" y="3231349"/>
            <a:ext cx="5287864" cy="29903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CONFIGURATION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67685" y="645064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12964" y="1236130"/>
            <a:ext cx="65310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AMC4030-MotorController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AMC4030-software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Run AMC4030.exe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Connect to the scanner. Before, physical connection has to be established via a USB cable!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Configure the scanner parameters. Please be careful about the notes given below!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Save the parameters</a:t>
            </a:r>
          </a:p>
        </p:txBody>
      </p:sp>
      <p:sp>
        <p:nvSpPr>
          <p:cNvPr id="9" name="Oval 8"/>
          <p:cNvSpPr/>
          <p:nvPr/>
        </p:nvSpPr>
        <p:spPr>
          <a:xfrm>
            <a:off x="6468398" y="1279316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9034308" y="1236962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9034308" y="2165472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07"/>
          <a:stretch/>
        </p:blipFill>
        <p:spPr bwMode="auto">
          <a:xfrm>
            <a:off x="6925329" y="1311242"/>
            <a:ext cx="1919818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905312" y="1517186"/>
            <a:ext cx="1716758" cy="20955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755" y="1236962"/>
            <a:ext cx="26670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409908" y="1279316"/>
            <a:ext cx="2124779" cy="20955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755" y="2350910"/>
            <a:ext cx="18097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9486634" y="2555697"/>
            <a:ext cx="1062389" cy="20955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656198" y="3584659"/>
            <a:ext cx="640083" cy="419781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280598" y="3607534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656197" y="4732838"/>
            <a:ext cx="640083" cy="419781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245198" y="4755713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20713" y="5641983"/>
            <a:ext cx="640083" cy="419781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745113" y="5648002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0173" y="4272756"/>
            <a:ext cx="6092825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Notes for the scanner hardware configuration:</a:t>
            </a:r>
          </a:p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DIST has to be </a:t>
            </a:r>
            <a:r>
              <a:rPr lang="tr-TR" sz="1800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mm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the current scanner</a:t>
            </a:r>
          </a:p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Pulse NUM has to be compatible with HW settings (Please refer to the next page)</a:t>
            </a:r>
          </a:p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Max DIST has to be </a:t>
            </a:r>
            <a:r>
              <a:rPr lang="tr-TR" sz="18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00 mm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the scanner (check the HW!)</a:t>
            </a:r>
          </a:p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Home SPD is suggested to be set as 20 mm/s</a:t>
            </a:r>
          </a:p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details, please refer to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AMC4030 User Manual</a:t>
            </a:r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6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CONFIGURATION - 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67685" y="645064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12962" y="1100930"/>
            <a:ext cx="115601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At each step driver, there are jumper settings to configure the number of pulses per revolution (Refer to 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These settings have to be consistent with the AMC4030 controller parameters (Refer to 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These settings in MATLAB GUI (Refer to 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 have to be consistent with the AMC4030 settings (Refer to 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53" y="2158226"/>
            <a:ext cx="4401130" cy="248891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567269" y="2891873"/>
            <a:ext cx="739948" cy="55004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324061" y="2676654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93" y="2210628"/>
            <a:ext cx="2866312" cy="38099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183593" y="3895259"/>
            <a:ext cx="1693749" cy="1839232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995793" y="3748753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70" y="5192643"/>
            <a:ext cx="5295900" cy="933450"/>
          </a:xfrm>
          <a:prstGeom prst="rect">
            <a:avLst/>
          </a:prstGeom>
        </p:spPr>
      </p:pic>
      <p:sp>
        <p:nvSpPr>
          <p:cNvPr id="38" name="Oval 37"/>
          <p:cNvSpPr/>
          <p:nvPr/>
        </p:nvSpPr>
        <p:spPr>
          <a:xfrm>
            <a:off x="1004053" y="5012710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191853" y="5497238"/>
            <a:ext cx="2733166" cy="55004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065142" y="3821502"/>
            <a:ext cx="555421" cy="720252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67685" y="645064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5" name="Oval 14"/>
          <p:cNvSpPr/>
          <p:nvPr/>
        </p:nvSpPr>
        <p:spPr>
          <a:xfrm>
            <a:off x="7240663" y="1201950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/>
          <p:cNvSpPr/>
          <p:nvPr/>
        </p:nvSpPr>
        <p:spPr>
          <a:xfrm>
            <a:off x="8730559" y="2656449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2965" y="1236130"/>
            <a:ext cx="66664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Run HSDC Pro. Connect to the board. Ignore the firmware warning.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Run 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Radar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Studio.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Wait for the entire startup script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complete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Please also wait for the firmware to be downloaded to the device.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Run MATLAB. Run SAR-GUI application. Note: Add the path of the entire folder SAR-GUI folder into MATLAB.  Note: Please refer to the user guide pages of the SAR-GUI. </a:t>
            </a:r>
          </a:p>
        </p:txBody>
      </p:sp>
      <p:sp>
        <p:nvSpPr>
          <p:cNvPr id="20" name="Oval 19"/>
          <p:cNvSpPr/>
          <p:nvPr/>
        </p:nvSpPr>
        <p:spPr>
          <a:xfrm>
            <a:off x="7132481" y="3847871"/>
            <a:ext cx="375600" cy="37403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</a:t>
            </a:r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69" y="1173588"/>
            <a:ext cx="3547268" cy="129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1219413"/>
            <a:ext cx="7048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8535487" y="2124288"/>
            <a:ext cx="765743" cy="289692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764139" y="2124288"/>
            <a:ext cx="765743" cy="289692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18" y="3890040"/>
            <a:ext cx="5429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294" y="2654865"/>
            <a:ext cx="714375" cy="90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629" y="3890040"/>
            <a:ext cx="31432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12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toso BG Presentation Template - v4" id="{D2E7B854-57A4-4C49-92B6-079BF15553DA}" vid="{DDFBD5F9-7DC6-43CD-820E-691F3CC0D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infopath/2007/PartnerControls"/>
    <ds:schemaRef ds:uri="http://purl.org/dc/dcmitype/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1331</Words>
  <Application>Microsoft Office PowerPoint</Application>
  <PresentationFormat>Custom</PresentationFormat>
  <Paragraphs>233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</vt:lpstr>
      <vt:lpstr>Cambria Math</vt:lpstr>
      <vt:lpstr>Corbel</vt:lpstr>
      <vt:lpstr>Wingdings</vt:lpstr>
      <vt:lpstr>Office Theme</vt:lpstr>
      <vt:lpstr>PowerPoint Presentation</vt:lpstr>
      <vt:lpstr>New mmwave imager TESTBED</vt:lpstr>
      <vt:lpstr>HIGH-LEVEL SYSTEM ARCHITECTURE</vt:lpstr>
      <vt:lpstr>HIGH LEVEL SOFTWARE architecture</vt:lpstr>
      <vt:lpstr>SOFTWARE INSTALLATION – MATLAB AND RADAR TOOLSET</vt:lpstr>
      <vt:lpstr>SOFTWARE INSTALLATION – AMC4030 DRIVERS</vt:lpstr>
      <vt:lpstr>SCANNER CONFIGURATION</vt:lpstr>
      <vt:lpstr>SCANNER CONFIGURATION - hardware</vt:lpstr>
      <vt:lpstr>SOFTWARE USAGE</vt:lpstr>
      <vt:lpstr>DATA CAPTURE GUI – SCANNER CONFIGURATION</vt:lpstr>
      <vt:lpstr>DATA CAPTURE GUI – RADAR CONFIGURATION</vt:lpstr>
      <vt:lpstr>DATA CAPTURE GUI – SAR SCENARIO GENERATION</vt:lpstr>
      <vt:lpstr>APPENDIX: MIMO-SAR SYSTEM CONFIGURATION</vt:lpstr>
      <vt:lpstr>APPENDIX: AN EXAMPLE DATA CAPTURE SCENARIO</vt:lpstr>
      <vt:lpstr>APPENDIX: SCANNER – RADAR synchronization</vt:lpstr>
      <vt:lpstr>APPENDIX: 3-d MONOSTATIC Image reconstruction</vt:lpstr>
      <vt:lpstr>APPENDIX: MULTISTATIC EFFECT IN NEAR-FIELD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2018-10-23T19:35:30Z</dcterms:created>
  <dcterms:modified xsi:type="dcterms:W3CDTF">2019-09-25T03:33:50Z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